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6" r:id="rId3"/>
    <p:sldId id="265" r:id="rId4"/>
    <p:sldId id="285" r:id="rId5"/>
    <p:sldId id="321" r:id="rId6"/>
    <p:sldId id="289" r:id="rId7"/>
    <p:sldId id="260" r:id="rId8"/>
    <p:sldId id="322" r:id="rId9"/>
    <p:sldId id="320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ilroy-Bold" panose="00000800000000000000" pitchFamily="2" charset="-52"/>
      <p:regular r:id="rId17"/>
    </p:embeddedFont>
    <p:embeddedFont>
      <p:font typeface="Gilroy-Medium" panose="00000600000000000000" pitchFamily="2" charset="-52"/>
      <p:regular r:id="rId18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705D9-E541-48F4-9E9D-00C9E699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0910AC-2FC1-429F-9A60-F0873DC15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E767EF-AE6F-49DD-9B9B-5AD7F4F6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399ACE-6EAE-4529-BBD5-0CF632FC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1D1DD-CF9E-4326-AAC2-522CF5C9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6008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574A3-11AA-464D-AFDF-E0E1CAFC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0B26CE-EEB1-4345-8B3B-48F729ED3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538600-4838-49EF-ABE1-5D3EBAB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E0C300-8EA9-444F-B631-590E1688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307D9A-0DF4-4D8C-92DC-DD16BCA6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67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E7B488-70F0-4E37-9768-6B54C6F0F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387E9E-62F6-4C10-AEBD-08DB561E3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67D78A-9092-4308-A6FD-2317FBCD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8415F-6C86-47A6-A2E4-2C038E04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5F36-BF97-41AF-A011-FB6D88EE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478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8AAE4-0304-4B1B-BA48-B41701D8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A2BBE3-4700-44B4-911A-29B77454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0957E-1D14-40FB-AECD-D0CD6368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C48A87-8DE6-46BD-8E53-31A4AB13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741D9-2053-42E8-B396-D9F177AA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0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900B2-1F5D-4840-8F73-5D39FC3E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490142-E26A-442A-9DF0-F630DF6FE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DE0984-FA90-42C7-848A-1B6D97B9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F00216-A559-4EA2-A874-11421717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8CD6D9-80D4-4AA2-9D6B-5FF45B20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092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061F9-C11A-494F-823E-B5E7490D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9E86FC-5D1E-4A13-AED9-30471075D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F47141-EDC3-47B4-B9B8-B40B823EA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7C147E-F21B-470B-99BB-EBCB3981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828A8-8704-4986-8682-D218F4AB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398C1E-AA32-40DA-825B-59E1AD9D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434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EF05B-2553-4058-A6C9-BD8630C1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A0822-EF39-4B22-9081-B1F667FFA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60E0F9-1FA8-4BE5-A2FA-9B4374415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DED86A-762C-4480-823C-8B7AC6519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A379C5-E07B-45F5-99B8-0A0637722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CC55E-3FD9-461E-BA48-0E61794C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38CEC6-6DA2-4D45-9622-3E6A8B5C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B1430E-94D5-4E5F-B6E0-9E529AF8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032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4981D-10DC-4A08-B5D9-67920C5D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CD1C53-AA68-4801-AEA5-71CC40B2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ABFBC3-1141-49D6-8B95-0D63D161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EDF8A9-19DB-4D42-A21C-A43559FE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263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4C1BC0-FCF8-4FFD-9DD7-54CC41FF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F66816-F2F6-4B66-B0A9-9355302B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F84096-AC0A-4837-9C0D-870DF5F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0074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168D5-11D1-486C-A076-46378EC6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968AEF-00B6-4A97-A381-5745001B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619FC4-73E1-472E-9A27-4D167A15D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7E3B42-9224-4183-8460-E91B10C3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E15DA0-437A-4684-93E3-9919C3F2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448179-39ED-4420-801E-69DFC2FE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6607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2F7D6-FE5B-4A8A-9365-5E571BB4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602F04F-8757-4F1A-8F42-12AB51B8C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F805AF-A7A7-46E7-8FAE-889CBB813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5CA655-B9CB-4B5F-9DC7-0A12171C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E5AB2D-DB38-4E63-BBE7-42D1526C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B51F96-8275-440D-98FC-F0FA005B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6657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8E490-C4D5-41A1-B776-8235000A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231058-2213-4249-A56D-9461A93B7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CECB9-BE57-4F15-A019-1EA19C5FF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441F-9CD4-4828-BFBF-7443FABC6AC3}" type="datetimeFigureOut">
              <a:rPr lang="ru-UA" smtClean="0"/>
              <a:t>16.01.2025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6E1845-38B0-4DA9-8725-E24C2C974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0D1729-0DB3-4516-B944-2459EF60B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1BB58-2A04-4D70-A006-8FC18F43E2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02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Background">
            <a:extLst>
              <a:ext uri="{FF2B5EF4-FFF2-40B4-BE49-F238E27FC236}">
                <a16:creationId xmlns:a16="http://schemas.microsoft.com/office/drawing/2014/main" id="{FAABA544-7F30-E520-C152-ABFDF30B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!!Spider">
            <a:extLst>
              <a:ext uri="{FF2B5EF4-FFF2-40B4-BE49-F238E27FC236}">
                <a16:creationId xmlns:a16="http://schemas.microsoft.com/office/drawing/2014/main" id="{2C6C02A9-B6F6-BFB8-FBCD-F4D914F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4394016"/>
            <a:ext cx="1331708" cy="1667805"/>
          </a:xfrm>
          <a:prstGeom prst="rect">
            <a:avLst/>
          </a:prstGeom>
        </p:spPr>
      </p:pic>
      <p:sp>
        <p:nvSpPr>
          <p:cNvPr id="2" name="!!Title">
            <a:extLst>
              <a:ext uri="{FF2B5EF4-FFF2-40B4-BE49-F238E27FC236}">
                <a16:creationId xmlns:a16="http://schemas.microsoft.com/office/drawing/2014/main" id="{38934895-495F-CE5E-40D7-AEC6C3297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0592" y="2460450"/>
            <a:ext cx="6090815" cy="1635443"/>
          </a:xfrm>
        </p:spPr>
        <p:txBody>
          <a:bodyPr>
            <a:noAutofit/>
          </a:bodyPr>
          <a:lstStyle/>
          <a:p>
            <a:r>
              <a:rPr lang="en-GB" sz="13000" kern="1000" spc="-300" dirty="0">
                <a:solidFill>
                  <a:srgbClr val="282828"/>
                </a:solidFill>
                <a:latin typeface="Gilroy-Bold" panose="00000800000000000000" pitchFamily="2" charset="-52"/>
              </a:rPr>
              <a:t>Pavuk</a:t>
            </a:r>
          </a:p>
        </p:txBody>
      </p:sp>
      <p:sp>
        <p:nvSpPr>
          <p:cNvPr id="3" name="!!Subtitle">
            <a:extLst>
              <a:ext uri="{FF2B5EF4-FFF2-40B4-BE49-F238E27FC236}">
                <a16:creationId xmlns:a16="http://schemas.microsoft.com/office/drawing/2014/main" id="{BD0EBBED-9D55-D2EE-58D5-A5FE426B5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710" y="3929746"/>
            <a:ext cx="5213270" cy="46427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ru-RU" sz="2800" dirty="0">
                <a:solidFill>
                  <a:srgbClr val="3F3F3F"/>
                </a:solidFill>
                <a:latin typeface="Gilroy-Medium" panose="00000600000000000000" pitchFamily="2" charset="-52"/>
              </a:rPr>
              <a:t>посередник ательє послуг</a:t>
            </a:r>
            <a:endParaRPr lang="en-GB" sz="2800" dirty="0">
              <a:solidFill>
                <a:srgbClr val="3F3F3F"/>
              </a:solidFill>
              <a:latin typeface="Gilroy-Medium" panose="00000600000000000000" pitchFamily="2" charset="-52"/>
            </a:endParaRPr>
          </a:p>
        </p:txBody>
      </p:sp>
      <p:pic>
        <p:nvPicPr>
          <p:cNvPr id="26" name="!!Grass 4">
            <a:extLst>
              <a:ext uri="{FF2B5EF4-FFF2-40B4-BE49-F238E27FC236}">
                <a16:creationId xmlns:a16="http://schemas.microsoft.com/office/drawing/2014/main" id="{7D63887F-D508-2D61-628E-78A2A28C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99" y="4016828"/>
            <a:ext cx="3043699" cy="2839937"/>
          </a:xfrm>
          <a:prstGeom prst="rect">
            <a:avLst/>
          </a:prstGeom>
        </p:spPr>
      </p:pic>
      <p:pic>
        <p:nvPicPr>
          <p:cNvPr id="24" name="!!Grass 3">
            <a:extLst>
              <a:ext uri="{FF2B5EF4-FFF2-40B4-BE49-F238E27FC236}">
                <a16:creationId xmlns:a16="http://schemas.microsoft.com/office/drawing/2014/main" id="{BC876E4A-7B74-BED3-242F-20B0DAB3E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3308"/>
            <a:ext cx="5373960" cy="2623458"/>
          </a:xfrm>
          <a:prstGeom prst="rect">
            <a:avLst/>
          </a:prstGeom>
        </p:spPr>
      </p:pic>
      <p:pic>
        <p:nvPicPr>
          <p:cNvPr id="22" name="!!Grass 2">
            <a:extLst>
              <a:ext uri="{FF2B5EF4-FFF2-40B4-BE49-F238E27FC236}">
                <a16:creationId xmlns:a16="http://schemas.microsoft.com/office/drawing/2014/main" id="{65B6273A-EEDC-2638-62DC-B1C9F8F11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13" y="1"/>
            <a:ext cx="5344885" cy="2349470"/>
          </a:xfrm>
          <a:prstGeom prst="rect">
            <a:avLst/>
          </a:prstGeom>
        </p:spPr>
      </p:pic>
      <p:pic>
        <p:nvPicPr>
          <p:cNvPr id="20" name="!!Grass 1">
            <a:extLst>
              <a:ext uri="{FF2B5EF4-FFF2-40B4-BE49-F238E27FC236}">
                <a16:creationId xmlns:a16="http://schemas.microsoft.com/office/drawing/2014/main" id="{C281B2FF-A2CA-4B87-5430-AAC894067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6413" cy="2623457"/>
          </a:xfrm>
          <a:prstGeom prst="rect">
            <a:avLst/>
          </a:prstGeom>
        </p:spPr>
      </p:pic>
      <p:sp>
        <p:nvSpPr>
          <p:cNvPr id="11" name="!!Subtitle">
            <a:extLst>
              <a:ext uri="{FF2B5EF4-FFF2-40B4-BE49-F238E27FC236}">
                <a16:creationId xmlns:a16="http://schemas.microsoft.com/office/drawing/2014/main" id="{4486B65E-888F-4945-9FDB-018551751C61}"/>
              </a:ext>
            </a:extLst>
          </p:cNvPr>
          <p:cNvSpPr txBox="1">
            <a:spLocks/>
          </p:cNvSpPr>
          <p:nvPr/>
        </p:nvSpPr>
        <p:spPr>
          <a:xfrm>
            <a:off x="3569710" y="4630863"/>
            <a:ext cx="5213270" cy="46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Gilroy-Medium" panose="00000600000000000000" pitchFamily="2" charset="-52"/>
              </a:rPr>
              <a:t>КН-П-211, команда «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ilroy-Medium" panose="00000600000000000000" pitchFamily="2" charset="-52"/>
              </a:rPr>
              <a:t>Needle &amp; Stitch</a:t>
            </a:r>
            <a:r>
              <a:rPr lang="ru-RU" sz="2000" dirty="0">
                <a:solidFill>
                  <a:schemeClr val="bg1">
                    <a:lumMod val="75000"/>
                  </a:schemeClr>
                </a:solidFill>
                <a:latin typeface="Gilroy-Medium" panose="00000600000000000000" pitchFamily="2" charset="-52"/>
              </a:rPr>
              <a:t>»</a:t>
            </a:r>
            <a:endParaRPr lang="en-GB" sz="2000" dirty="0">
              <a:solidFill>
                <a:schemeClr val="bg1">
                  <a:lumMod val="75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166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BA106-5D19-1ADE-5218-FC2C5A54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3848" y="2981438"/>
            <a:ext cx="6464457" cy="3403532"/>
          </a:xfrm>
          <a:prstGeom prst="rect">
            <a:avLst/>
          </a:prstGeom>
        </p:spPr>
      </p:pic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1247547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">
            <a:extLst>
              <a:ext uri="{FF2B5EF4-FFF2-40B4-BE49-F238E27FC236}">
                <a16:creationId xmlns:a16="http://schemas.microsoft.com/office/drawing/2014/main" id="{6A728548-9E20-AC91-102D-134EAE93C526}"/>
              </a:ext>
            </a:extLst>
          </p:cNvPr>
          <p:cNvSpPr txBox="1">
            <a:spLocks/>
          </p:cNvSpPr>
          <p:nvPr/>
        </p:nvSpPr>
        <p:spPr>
          <a:xfrm>
            <a:off x="523485" y="872966"/>
            <a:ext cx="8192676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96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ПРО ПРОЕКТ</a:t>
            </a:r>
          </a:p>
        </p:txBody>
      </p:sp>
      <p:sp>
        <p:nvSpPr>
          <p:cNvPr id="5" name="S">
            <a:extLst>
              <a:ext uri="{FF2B5EF4-FFF2-40B4-BE49-F238E27FC236}">
                <a16:creationId xmlns:a16="http://schemas.microsoft.com/office/drawing/2014/main" id="{02368433-96CD-1A9E-E5CB-EFE95F959D75}"/>
              </a:ext>
            </a:extLst>
          </p:cNvPr>
          <p:cNvSpPr txBox="1">
            <a:spLocks/>
          </p:cNvSpPr>
          <p:nvPr/>
        </p:nvSpPr>
        <p:spPr>
          <a:xfrm>
            <a:off x="576037" y="2362732"/>
            <a:ext cx="4725806" cy="4222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Gilroy-Medium" panose="00000600000000000000" pitchFamily="2" charset="-52"/>
              </a:rPr>
              <a:t>Pavuk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-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простий і зручний веб-додаток, який з'єднує клієнтів з кравцями. </a:t>
            </a:r>
          </a:p>
          <a:p>
            <a:pPr algn="l">
              <a:lnSpc>
                <a:spcPts val="2800"/>
              </a:lnSpc>
            </a:pPr>
            <a:r>
              <a:rPr lang="uk-UA" dirty="0">
                <a:solidFill>
                  <a:schemeClr val="bg1">
                    <a:lumMod val="50000"/>
                  </a:schemeClr>
                </a:solidFill>
                <a:latin typeface="Gilroy-Medium" panose="00000600000000000000" pitchFamily="2" charset="-52"/>
              </a:rPr>
              <a:t>Клієнти можуть легко замовляти послуги з пошиття одягу та відстежувати свої замовлення, які передаються кваліфікованим кравцям.</a:t>
            </a:r>
          </a:p>
        </p:txBody>
      </p:sp>
    </p:spTree>
    <p:extLst>
      <p:ext uri="{BB962C8B-B14F-4D97-AF65-F5344CB8AC3E}">
        <p14:creationId xmlns:p14="http://schemas.microsoft.com/office/powerpoint/2010/main" val="373070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BA106-5D19-1ADE-5218-FC2C5A54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302" y="3428999"/>
            <a:ext cx="4971891" cy="3183637"/>
          </a:xfrm>
          <a:prstGeom prst="rect">
            <a:avLst/>
          </a:prstGeom>
        </p:spPr>
      </p:pic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7800402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">
            <a:extLst>
              <a:ext uri="{FF2B5EF4-FFF2-40B4-BE49-F238E27FC236}">
                <a16:creationId xmlns:a16="http://schemas.microsoft.com/office/drawing/2014/main" id="{C2DD148E-23DA-D4D4-FC67-43DFECD56E9F}"/>
              </a:ext>
            </a:extLst>
          </p:cNvPr>
          <p:cNvSpPr txBox="1">
            <a:spLocks/>
          </p:cNvSpPr>
          <p:nvPr/>
        </p:nvSpPr>
        <p:spPr>
          <a:xfrm>
            <a:off x="1098958" y="789608"/>
            <a:ext cx="10769957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96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ЧОМУ САМЕ ЦЕЙ?</a:t>
            </a:r>
          </a:p>
        </p:txBody>
      </p:sp>
      <p:sp>
        <p:nvSpPr>
          <p:cNvPr id="5" name="S">
            <a:extLst>
              <a:ext uri="{FF2B5EF4-FFF2-40B4-BE49-F238E27FC236}">
                <a16:creationId xmlns:a16="http://schemas.microsoft.com/office/drawing/2014/main" id="{B7902DFD-E3F4-C328-646F-331FF47FFAFF}"/>
              </a:ext>
            </a:extLst>
          </p:cNvPr>
          <p:cNvSpPr txBox="1">
            <a:spLocks/>
          </p:cNvSpPr>
          <p:nvPr/>
        </p:nvSpPr>
        <p:spPr>
          <a:xfrm>
            <a:off x="6002989" y="2698825"/>
            <a:ext cx="5706214" cy="3183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активна взаємодія з базою даних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охоплення багатьох функцій, які надає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Gilroy-Medium" panose="00000600000000000000" pitchFamily="2" charset="-52"/>
              </a:rPr>
              <a:t>spring framework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великий потенціал подальшого розширення і додавання нових можливостей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874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BE8D6-8F0B-99B7-8948-2FA59B54EACE}"/>
              </a:ext>
            </a:extLst>
          </p:cNvPr>
          <p:cNvSpPr/>
          <p:nvPr/>
        </p:nvSpPr>
        <p:spPr>
          <a:xfrm>
            <a:off x="0" y="0"/>
            <a:ext cx="5969876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7800402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">
            <a:extLst>
              <a:ext uri="{FF2B5EF4-FFF2-40B4-BE49-F238E27FC236}">
                <a16:creationId xmlns:a16="http://schemas.microsoft.com/office/drawing/2014/main" id="{005779ED-3FBB-498D-A7E7-B6FB130F8FB6}"/>
              </a:ext>
            </a:extLst>
          </p:cNvPr>
          <p:cNvSpPr txBox="1">
            <a:spLocks/>
          </p:cNvSpPr>
          <p:nvPr/>
        </p:nvSpPr>
        <p:spPr>
          <a:xfrm>
            <a:off x="343949" y="872966"/>
            <a:ext cx="10769957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96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СТЕК ТЕХНОЛОГІЙ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CF6FBF-B4C4-4F4E-B27A-E21A63727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0" y="2637284"/>
            <a:ext cx="4843666" cy="12449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E9B08-2BF3-438B-8DEA-C1EF6F9BC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2637284"/>
            <a:ext cx="2738127" cy="273812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495CFF-A948-45B5-88B2-C693319AE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5" y="4194495"/>
            <a:ext cx="2298380" cy="229838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E4C593-23DB-4B7E-B7A3-5233BB23C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47" y="5813704"/>
            <a:ext cx="3649211" cy="4533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FFC284E-DE84-4F54-9506-3C0F6D101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12" y="5540519"/>
            <a:ext cx="2116736" cy="8890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100E391-C219-4A8B-BC94-CFF52B29E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21" y="4194495"/>
            <a:ext cx="4382346" cy="7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BE8D6-8F0B-99B7-8948-2FA59B54EACE}"/>
              </a:ext>
            </a:extLst>
          </p:cNvPr>
          <p:cNvSpPr/>
          <p:nvPr/>
        </p:nvSpPr>
        <p:spPr>
          <a:xfrm>
            <a:off x="0" y="0"/>
            <a:ext cx="5969876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7800402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">
            <a:extLst>
              <a:ext uri="{FF2B5EF4-FFF2-40B4-BE49-F238E27FC236}">
                <a16:creationId xmlns:a16="http://schemas.microsoft.com/office/drawing/2014/main" id="{D1ACD6B5-3E86-4623-BC1A-4EC51BC4F369}"/>
              </a:ext>
            </a:extLst>
          </p:cNvPr>
          <p:cNvSpPr txBox="1">
            <a:spLocks/>
          </p:cNvSpPr>
          <p:nvPr/>
        </p:nvSpPr>
        <p:spPr>
          <a:xfrm>
            <a:off x="399646" y="789608"/>
            <a:ext cx="11716423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88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РОЗПОДІЛ ЗАДАЧ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7AF70-F95C-466A-8C5A-D4061678E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75" y="2259424"/>
            <a:ext cx="6960050" cy="2643611"/>
          </a:xfrm>
          <a:prstGeom prst="rect">
            <a:avLst/>
          </a:prstGeom>
        </p:spPr>
      </p:pic>
      <p:sp>
        <p:nvSpPr>
          <p:cNvPr id="18" name="S">
            <a:extLst>
              <a:ext uri="{FF2B5EF4-FFF2-40B4-BE49-F238E27FC236}">
                <a16:creationId xmlns:a16="http://schemas.microsoft.com/office/drawing/2014/main" id="{6A17F791-D4F8-467F-A26F-AD76EAEF3FF0}"/>
              </a:ext>
            </a:extLst>
          </p:cNvPr>
          <p:cNvSpPr txBox="1">
            <a:spLocks/>
          </p:cNvSpPr>
          <p:nvPr/>
        </p:nvSpPr>
        <p:spPr>
          <a:xfrm>
            <a:off x="326666" y="2483416"/>
            <a:ext cx="2953429" cy="3866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uk-UA" sz="32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Іванна</a:t>
            </a:r>
            <a:endParaRPr lang="ru-RU" sz="32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весь дизайн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</a:t>
            </a:r>
            <a:r>
              <a:rPr lang="ru-RU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конф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ігураці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я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JWT, CORS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HTTP 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сертифікати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налаштування БД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  <p:sp>
        <p:nvSpPr>
          <p:cNvPr id="19" name="S">
            <a:extLst>
              <a:ext uri="{FF2B5EF4-FFF2-40B4-BE49-F238E27FC236}">
                <a16:creationId xmlns:a16="http://schemas.microsoft.com/office/drawing/2014/main" id="{A5EA0408-6F23-4140-BE0F-66BBC7D51D26}"/>
              </a:ext>
            </a:extLst>
          </p:cNvPr>
          <p:cNvSpPr txBox="1">
            <a:spLocks/>
          </p:cNvSpPr>
          <p:nvPr/>
        </p:nvSpPr>
        <p:spPr>
          <a:xfrm>
            <a:off x="8559365" y="2498747"/>
            <a:ext cx="3305970" cy="3866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800"/>
              </a:lnSpc>
              <a:spcBef>
                <a:spcPts val="600"/>
              </a:spcBef>
            </a:pPr>
            <a:r>
              <a:rPr lang="uk-UA" sz="32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Олександра</a:t>
            </a:r>
            <a:endParaRPr lang="ru-RU" sz="32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r">
              <a:lnSpc>
                <a:spcPts val="2800"/>
              </a:lnSpc>
              <a:spcBef>
                <a:spcPts val="600"/>
              </a:spcBef>
            </a:pPr>
            <a:r>
              <a:rPr lang="ru-RU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проектування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•</a:t>
            </a:r>
            <a:endParaRPr lang="ru-RU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r">
              <a:lnSpc>
                <a:spcPts val="2800"/>
              </a:lnSpc>
              <a:spcBef>
                <a:spcPts val="600"/>
              </a:spcBef>
            </a:pPr>
            <a:r>
              <a:rPr lang="ru-RU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документація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•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</a:t>
            </a:r>
          </a:p>
          <a:p>
            <a:pPr algn="r">
              <a:lnSpc>
                <a:spcPts val="2800"/>
              </a:lnSpc>
              <a:spcBef>
                <a:spcPts val="600"/>
              </a:spcBef>
            </a:pPr>
            <a:r>
              <a:rPr lang="uk-UA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тестування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•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r">
              <a:lnSpc>
                <a:spcPts val="2800"/>
              </a:lnSpc>
              <a:spcBef>
                <a:spcPts val="600"/>
              </a:spcBef>
            </a:pPr>
            <a:endParaRPr lang="uk-UA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  <p:sp>
        <p:nvSpPr>
          <p:cNvPr id="20" name="S">
            <a:extLst>
              <a:ext uri="{FF2B5EF4-FFF2-40B4-BE49-F238E27FC236}">
                <a16:creationId xmlns:a16="http://schemas.microsoft.com/office/drawing/2014/main" id="{9F470D0B-6823-40D1-A990-68DFA23B0077}"/>
              </a:ext>
            </a:extLst>
          </p:cNvPr>
          <p:cNvSpPr txBox="1">
            <a:spLocks/>
          </p:cNvSpPr>
          <p:nvPr/>
        </p:nvSpPr>
        <p:spPr>
          <a:xfrm>
            <a:off x="3552843" y="4887212"/>
            <a:ext cx="4932956" cy="202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uk-UA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спільні задачі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API </a:t>
            </a:r>
            <a:r>
              <a:rPr lang="uk-UA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проєкта</a:t>
            </a:r>
            <a:endParaRPr lang="uk-UA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>
              <a:lnSpc>
                <a:spcPts val="2800"/>
              </a:lnSpc>
              <a:spcBef>
                <a:spcPts val="600"/>
              </a:spcBef>
            </a:pPr>
            <a:endParaRPr lang="uk-UA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</a:t>
            </a:r>
            <a:endParaRPr lang="ru-RU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r">
              <a:lnSpc>
                <a:spcPts val="2800"/>
              </a:lnSpc>
              <a:spcBef>
                <a:spcPts val="600"/>
              </a:spcBef>
            </a:pPr>
            <a:endParaRPr lang="uk-UA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8783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BE8D6-8F0B-99B7-8948-2FA59B54EACE}"/>
              </a:ext>
            </a:extLst>
          </p:cNvPr>
          <p:cNvSpPr/>
          <p:nvPr/>
        </p:nvSpPr>
        <p:spPr>
          <a:xfrm>
            <a:off x="0" y="0"/>
            <a:ext cx="5969876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7800402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">
            <a:extLst>
              <a:ext uri="{FF2B5EF4-FFF2-40B4-BE49-F238E27FC236}">
                <a16:creationId xmlns:a16="http://schemas.microsoft.com/office/drawing/2014/main" id="{D1ACD6B5-3E86-4623-BC1A-4EC51BC4F369}"/>
              </a:ext>
            </a:extLst>
          </p:cNvPr>
          <p:cNvSpPr txBox="1">
            <a:spLocks/>
          </p:cNvSpPr>
          <p:nvPr/>
        </p:nvSpPr>
        <p:spPr>
          <a:xfrm>
            <a:off x="399646" y="789608"/>
            <a:ext cx="11716423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88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ДІАГРАМА КЛАСІВ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68C19B-C99C-49BB-AF55-1F7DDE3D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9" y="2348917"/>
            <a:ext cx="11302725" cy="42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5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BA106-5D19-1ADE-5218-FC2C5A54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2" y="3898624"/>
            <a:ext cx="3721714" cy="2688845"/>
          </a:xfrm>
          <a:prstGeom prst="rect">
            <a:avLst/>
          </a:prstGeom>
        </p:spPr>
      </p:pic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1247547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">
            <a:extLst>
              <a:ext uri="{FF2B5EF4-FFF2-40B4-BE49-F238E27FC236}">
                <a16:creationId xmlns:a16="http://schemas.microsoft.com/office/drawing/2014/main" id="{24D0C675-3290-44ED-82F5-F7468B1F1C7C}"/>
              </a:ext>
            </a:extLst>
          </p:cNvPr>
          <p:cNvSpPr txBox="1">
            <a:spLocks/>
          </p:cNvSpPr>
          <p:nvPr/>
        </p:nvSpPr>
        <p:spPr>
          <a:xfrm>
            <a:off x="218114" y="789608"/>
            <a:ext cx="11716423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88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ФУНКЦІОНАЛЬНІСТЬ</a:t>
            </a:r>
          </a:p>
        </p:txBody>
      </p:sp>
      <p:sp>
        <p:nvSpPr>
          <p:cNvPr id="15" name="S">
            <a:extLst>
              <a:ext uri="{FF2B5EF4-FFF2-40B4-BE49-F238E27FC236}">
                <a16:creationId xmlns:a16="http://schemas.microsoft.com/office/drawing/2014/main" id="{324F695A-0E4B-46B4-B7D6-9234A00811F8}"/>
              </a:ext>
            </a:extLst>
          </p:cNvPr>
          <p:cNvSpPr txBox="1">
            <a:spLocks/>
          </p:cNvSpPr>
          <p:nvPr/>
        </p:nvSpPr>
        <p:spPr>
          <a:xfrm>
            <a:off x="326666" y="2483416"/>
            <a:ext cx="9830903" cy="3866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реєстрація та авторизація 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особистий кабінет користувача, з можливістю переглянути і відредагувати інформацію про себе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створення замовлень: оберіть з каталогу річ і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кастомізуйте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під ваші вподобання у зручному конструкторі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можливості адміністратора: доступ до всіх 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користувачів, одягу і замовлень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також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проєкт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забезпечений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юніт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-тестами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193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BA106-5D19-1ADE-5218-FC2C5A54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2" y="3898624"/>
            <a:ext cx="3721714" cy="2688845"/>
          </a:xfrm>
          <a:prstGeom prst="rect">
            <a:avLst/>
          </a:prstGeom>
        </p:spPr>
      </p:pic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1247547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">
            <a:extLst>
              <a:ext uri="{FF2B5EF4-FFF2-40B4-BE49-F238E27FC236}">
                <a16:creationId xmlns:a16="http://schemas.microsoft.com/office/drawing/2014/main" id="{24D0C675-3290-44ED-82F5-F7468B1F1C7C}"/>
              </a:ext>
            </a:extLst>
          </p:cNvPr>
          <p:cNvSpPr txBox="1">
            <a:spLocks/>
          </p:cNvSpPr>
          <p:nvPr/>
        </p:nvSpPr>
        <p:spPr>
          <a:xfrm>
            <a:off x="218114" y="789608"/>
            <a:ext cx="11716423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80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ПЛАНИ НА МАЙБУТНЄ</a:t>
            </a:r>
          </a:p>
        </p:txBody>
      </p:sp>
      <p:sp>
        <p:nvSpPr>
          <p:cNvPr id="15" name="S">
            <a:extLst>
              <a:ext uri="{FF2B5EF4-FFF2-40B4-BE49-F238E27FC236}">
                <a16:creationId xmlns:a16="http://schemas.microsoft.com/office/drawing/2014/main" id="{324F695A-0E4B-46B4-B7D6-9234A00811F8}"/>
              </a:ext>
            </a:extLst>
          </p:cNvPr>
          <p:cNvSpPr txBox="1">
            <a:spLocks/>
          </p:cNvSpPr>
          <p:nvPr/>
        </p:nvSpPr>
        <p:spPr>
          <a:xfrm>
            <a:off x="326666" y="2483416"/>
            <a:ext cx="9830903" cy="3866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дошка оголошень зі всіма запитами користувачів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можливість для кравців приймати замовлення та бачити їх у своєму кабінеті 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публікація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проєкта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у відкритий доступ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018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492-8882-D8BE-42B0-7A0C2EE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968F86-3C1C-250F-C0E2-CD403756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BE8D6-8F0B-99B7-8948-2FA59B54EACE}"/>
              </a:ext>
            </a:extLst>
          </p:cNvPr>
          <p:cNvSpPr/>
          <p:nvPr/>
        </p:nvSpPr>
        <p:spPr>
          <a:xfrm>
            <a:off x="0" y="0"/>
            <a:ext cx="5969876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1BD1956E-A3D4-2957-3A6C-E7DC620AC9AA}"/>
              </a:ext>
            </a:extLst>
          </p:cNvPr>
          <p:cNvGrpSpPr/>
          <p:nvPr/>
        </p:nvGrpSpPr>
        <p:grpSpPr>
          <a:xfrm>
            <a:off x="7800402" y="4495698"/>
            <a:ext cx="1038475" cy="199935"/>
            <a:chOff x="1247547" y="4495698"/>
            <a:chExt cx="1038475" cy="1999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8F6EB-CA6E-87B2-3500-057F756F7D5D}"/>
                </a:ext>
              </a:extLst>
            </p:cNvPr>
            <p:cNvSpPr/>
            <p:nvPr/>
          </p:nvSpPr>
          <p:spPr>
            <a:xfrm>
              <a:off x="1247547" y="4495699"/>
              <a:ext cx="199935" cy="1999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AA2DA-E1B8-E506-B941-8EC4A4012763}"/>
                </a:ext>
              </a:extLst>
            </p:cNvPr>
            <p:cNvSpPr/>
            <p:nvPr/>
          </p:nvSpPr>
          <p:spPr>
            <a:xfrm>
              <a:off x="1527060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FF31C2-0E79-873B-AD0F-CBE21253DBB2}"/>
                </a:ext>
              </a:extLst>
            </p:cNvPr>
            <p:cNvSpPr/>
            <p:nvPr/>
          </p:nvSpPr>
          <p:spPr>
            <a:xfrm>
              <a:off x="1806574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0AEF7-E08F-A3D9-317C-7F6CF580600D}"/>
                </a:ext>
              </a:extLst>
            </p:cNvPr>
            <p:cNvSpPr/>
            <p:nvPr/>
          </p:nvSpPr>
          <p:spPr>
            <a:xfrm>
              <a:off x="2086087" y="4495698"/>
              <a:ext cx="199935" cy="1999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G">
            <a:extLst>
              <a:ext uri="{FF2B5EF4-FFF2-40B4-BE49-F238E27FC236}">
                <a16:creationId xmlns:a16="http://schemas.microsoft.com/office/drawing/2014/main" id="{26C85065-F29E-D96C-E65F-45783212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01" y="4016828"/>
            <a:ext cx="3043699" cy="2839937"/>
          </a:xfrm>
          <a:prstGeom prst="rect">
            <a:avLst/>
          </a:prstGeom>
        </p:spPr>
      </p:pic>
      <p:pic>
        <p:nvPicPr>
          <p:cNvPr id="5" name="G">
            <a:extLst>
              <a:ext uri="{FF2B5EF4-FFF2-40B4-BE49-F238E27FC236}">
                <a16:creationId xmlns:a16="http://schemas.microsoft.com/office/drawing/2014/main" id="{2881E8E1-F52D-9E0B-4938-092AD222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15" y="1"/>
            <a:ext cx="5344885" cy="2349470"/>
          </a:xfrm>
          <a:prstGeom prst="rect">
            <a:avLst/>
          </a:prstGeom>
        </p:spPr>
      </p:pic>
      <p:sp>
        <p:nvSpPr>
          <p:cNvPr id="14" name="T">
            <a:extLst>
              <a:ext uri="{FF2B5EF4-FFF2-40B4-BE49-F238E27FC236}">
                <a16:creationId xmlns:a16="http://schemas.microsoft.com/office/drawing/2014/main" id="{EF1894F7-1BA2-4DCF-9696-E7272B7DE2CE}"/>
              </a:ext>
            </a:extLst>
          </p:cNvPr>
          <p:cNvSpPr txBox="1">
            <a:spLocks/>
          </p:cNvSpPr>
          <p:nvPr/>
        </p:nvSpPr>
        <p:spPr>
          <a:xfrm>
            <a:off x="251670" y="490550"/>
            <a:ext cx="10769957" cy="163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6000" kern="1000" dirty="0">
                <a:solidFill>
                  <a:srgbClr val="282828"/>
                </a:solidFill>
                <a:latin typeface="Gilroy-Bold" panose="00000800000000000000" pitchFamily="2" charset="-52"/>
              </a:rPr>
              <a:t>ПОСИЛАННЯ НА РЕПОЗИТОРІЙ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8AC534-B801-4A9D-9EFA-0F84AEFF7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3" y="2349471"/>
            <a:ext cx="3846351" cy="3846351"/>
          </a:xfrm>
          <a:prstGeom prst="rect">
            <a:avLst/>
          </a:prstGeom>
        </p:spPr>
      </p:pic>
      <p:sp>
        <p:nvSpPr>
          <p:cNvPr id="18" name="S">
            <a:extLst>
              <a:ext uri="{FF2B5EF4-FFF2-40B4-BE49-F238E27FC236}">
                <a16:creationId xmlns:a16="http://schemas.microsoft.com/office/drawing/2014/main" id="{A464A440-969A-4A73-BCB3-073AB8A38EFB}"/>
              </a:ext>
            </a:extLst>
          </p:cNvPr>
          <p:cNvSpPr txBox="1">
            <a:spLocks/>
          </p:cNvSpPr>
          <p:nvPr/>
        </p:nvSpPr>
        <p:spPr>
          <a:xfrm>
            <a:off x="4947295" y="2357038"/>
            <a:ext cx="6074332" cy="2679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ви зможете:</a:t>
            </a:r>
            <a:endParaRPr lang="en-GB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завантажити сам </a:t>
            </a:r>
            <a:r>
              <a:rPr lang="uk-UA" sz="2800" dirty="0" err="1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проєкт</a:t>
            </a:r>
            <a:endParaRPr lang="uk-UA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знайти інструкцію з розгортання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•</a:t>
            </a:r>
            <a:r>
              <a:rPr lang="uk-UA" sz="2800" dirty="0">
                <a:solidFill>
                  <a:schemeClr val="accent3">
                    <a:lumMod val="50000"/>
                  </a:schemeClr>
                </a:solidFill>
                <a:latin typeface="Gilroy-Medium" panose="00000600000000000000" pitchFamily="2" charset="-52"/>
              </a:rPr>
              <a:t> ознайомитись з документацією </a:t>
            </a:r>
            <a:endParaRPr lang="ru-RU" sz="2800" dirty="0">
              <a:solidFill>
                <a:schemeClr val="accent3">
                  <a:lumMod val="50000"/>
                </a:schemeClr>
              </a:solidFill>
              <a:latin typeface="Gilroy-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0979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205</Words>
  <Application>Microsoft Office PowerPoint</Application>
  <PresentationFormat>Широкоэкранный</PresentationFormat>
  <Paragraphs>50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Arial</vt:lpstr>
      <vt:lpstr>Gilroy-Medium</vt:lpstr>
      <vt:lpstr>Gilroy-Bold</vt:lpstr>
      <vt:lpstr>Calibri Light</vt:lpstr>
      <vt:lpstr>Тема Office</vt:lpstr>
      <vt:lpstr>Pavuk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Pavuk</dc:title>
  <dc:creator>Александра Дверницкая</dc:creator>
  <cp:lastModifiedBy>Александра Дверницкая</cp:lastModifiedBy>
  <cp:revision>21</cp:revision>
  <dcterms:created xsi:type="dcterms:W3CDTF">2025-01-07T03:32:52Z</dcterms:created>
  <dcterms:modified xsi:type="dcterms:W3CDTF">2025-01-16T10:20:41Z</dcterms:modified>
</cp:coreProperties>
</file>